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08" d="100"/>
          <a:sy n="108" d="100"/>
        </p:scale>
        <p:origin x="135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58CDE-65E7-4714-AFD7-1577B8BD27DF}" type="datetimeFigureOut">
              <a:rPr lang="el-GR" smtClean="0"/>
              <a:t>25/05/2021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433AF-B75A-4CCC-8CD7-80B1C13F1CCE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433AF-B75A-4CCC-8CD7-80B1C13F1CCE}" type="slidenum">
              <a:rPr lang="el-GR" smtClean="0"/>
              <a:t>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928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38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97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3938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882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185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256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669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914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493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29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564A-D0E6-41E0-97E6-9B3733DFDE98}" type="datetimeFigureOut">
              <a:rPr lang="el-GR" smtClean="0"/>
              <a:pPr/>
              <a:t>25/05/2021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EF2AA-3608-482F-8173-95BE56C9CCB0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106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42888" y="1285190"/>
            <a:ext cx="8715375" cy="4905375"/>
            <a:chOff x="135" y="794"/>
            <a:chExt cx="5490" cy="309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5" y="794"/>
              <a:ext cx="5490" cy="3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9" y="788"/>
              <a:ext cx="5502" cy="3102"/>
              <a:chOff x="129" y="788"/>
              <a:chExt cx="5502" cy="3102"/>
            </a:xfrm>
          </p:grpSpPr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35" y="794"/>
                <a:ext cx="5490" cy="480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5" name="Rectangle 7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90" cy="6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9" name="Rectangle 11"/>
              <p:cNvSpPr>
                <a:spLocks noChangeArrowheads="1"/>
              </p:cNvSpPr>
              <p:nvPr/>
            </p:nvSpPr>
            <p:spPr bwMode="auto">
              <a:xfrm>
                <a:off x="2043" y="3464"/>
                <a:ext cx="1458" cy="3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53" y="866"/>
                <a:ext cx="132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ΣΤΟΧΟΣ ΠΟΛΙΤΙΚΗΣ/ Policy Objective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" name="Rectangle 14"/>
              <p:cNvSpPr>
                <a:spLocks noChangeArrowheads="1"/>
              </p:cNvSpPr>
              <p:nvPr/>
            </p:nvSpPr>
            <p:spPr bwMode="auto">
              <a:xfrm>
                <a:off x="153" y="1106"/>
                <a:ext cx="12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ΕΙΔΙΚΟΣ ΣΤΟΧΟΣ/ Specific Objective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5" name="Rectangle 15"/>
              <p:cNvSpPr>
                <a:spLocks noChangeArrowheads="1"/>
              </p:cNvSpPr>
              <p:nvPr/>
            </p:nvSpPr>
            <p:spPr bwMode="auto">
              <a:xfrm>
                <a:off x="150" y="1622"/>
                <a:ext cx="173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ΤΙΤΛΟΣ </a:t>
                </a:r>
                <a:r>
                  <a:rPr kumimoji="0" lang="el-GR" sz="9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ΠΡΑΞΗΣ_Κωδικός</a:t>
                </a:r>
                <a:r>
                  <a:rPr kumimoji="0" lang="el-GR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ΟΠΣ/ Project </a:t>
                </a:r>
                <a:r>
                  <a:rPr kumimoji="0" lang="el-GR" sz="9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Title_MIS</a:t>
                </a:r>
                <a:endParaRPr kumimoji="0" 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6" name="Rectangle 16"/>
              <p:cNvSpPr>
                <a:spLocks noChangeArrowheads="1"/>
              </p:cNvSpPr>
              <p:nvPr/>
            </p:nvSpPr>
            <p:spPr bwMode="auto">
              <a:xfrm>
                <a:off x="144" y="1880"/>
                <a:ext cx="148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ΔΙΚΑΙΟΥΧΟΣ ΦΟΡΕΑΣ/ </a:t>
                </a:r>
                <a:r>
                  <a:rPr kumimoji="0" lang="el-GR" sz="9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Proposal</a:t>
                </a:r>
                <a:r>
                  <a:rPr kumimoji="0" lang="el-GR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l-GR" sz="9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Promoter</a:t>
                </a:r>
                <a:endParaRPr kumimoji="0" 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" name="Rectangle 18"/>
              <p:cNvSpPr>
                <a:spLocks noChangeArrowheads="1"/>
              </p:cNvSpPr>
              <p:nvPr/>
            </p:nvSpPr>
            <p:spPr bwMode="auto">
              <a:xfrm>
                <a:off x="153" y="2144"/>
                <a:ext cx="79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ΤΟΠΟΘΕΣΙΑ/ Location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19"/>
              <p:cNvSpPr>
                <a:spLocks noChangeArrowheads="1"/>
              </p:cNvSpPr>
              <p:nvPr/>
            </p:nvSpPr>
            <p:spPr bwMode="auto">
              <a:xfrm>
                <a:off x="153" y="2720"/>
                <a:ext cx="15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ΣΥΝΟΠΤΙΚΗ ΠΕΡΙΓΡΑΦΗ/ Outline Description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20"/>
              <p:cNvSpPr>
                <a:spLocks noChangeArrowheads="1"/>
              </p:cNvSpPr>
              <p:nvPr/>
            </p:nvSpPr>
            <p:spPr bwMode="auto">
              <a:xfrm>
                <a:off x="153" y="223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Rectangle 21"/>
              <p:cNvSpPr>
                <a:spLocks noChangeArrowheads="1"/>
              </p:cNvSpPr>
              <p:nvPr/>
            </p:nvSpPr>
            <p:spPr bwMode="auto">
              <a:xfrm>
                <a:off x="2061" y="31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22"/>
              <p:cNvSpPr>
                <a:spLocks noChangeArrowheads="1"/>
              </p:cNvSpPr>
              <p:nvPr/>
            </p:nvSpPr>
            <p:spPr bwMode="auto">
              <a:xfrm>
                <a:off x="153" y="3506"/>
                <a:ext cx="195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ΠΡΟΫΠΟΛΟΓΙΣΜΟΣ/ΤΑΜΕΙΟ/ Estimated Cost &amp;Funding 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Rectangle 23"/>
              <p:cNvSpPr>
                <a:spLocks noChangeArrowheads="1"/>
              </p:cNvSpPr>
              <p:nvPr/>
            </p:nvSpPr>
            <p:spPr bwMode="auto">
              <a:xfrm>
                <a:off x="153" y="378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" name="Rectangle 24"/>
              <p:cNvSpPr>
                <a:spLocks noChangeArrowheads="1"/>
              </p:cNvSpPr>
              <p:nvPr/>
            </p:nvSpPr>
            <p:spPr bwMode="auto">
              <a:xfrm>
                <a:off x="3513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25"/>
              <p:cNvSpPr>
                <a:spLocks noChangeArrowheads="1"/>
              </p:cNvSpPr>
              <p:nvPr/>
            </p:nvSpPr>
            <p:spPr bwMode="auto">
              <a:xfrm>
                <a:off x="2499" y="3314"/>
                <a:ext cx="60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ΤΑΜΕΙΟ/ Source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26"/>
              <p:cNvSpPr>
                <a:spLocks noChangeArrowheads="1"/>
              </p:cNvSpPr>
              <p:nvPr/>
            </p:nvSpPr>
            <p:spPr bwMode="auto">
              <a:xfrm>
                <a:off x="2061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Rectangle 27"/>
              <p:cNvSpPr>
                <a:spLocks noChangeArrowheads="1"/>
              </p:cNvSpPr>
              <p:nvPr/>
            </p:nvSpPr>
            <p:spPr bwMode="auto">
              <a:xfrm>
                <a:off x="2877" y="3164"/>
                <a:ext cx="180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12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28"/>
              <p:cNvSpPr>
                <a:spLocks noChangeArrowheads="1"/>
              </p:cNvSpPr>
              <p:nvPr/>
            </p:nvSpPr>
            <p:spPr bwMode="auto">
              <a:xfrm>
                <a:off x="2067" y="914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29"/>
              <p:cNvSpPr>
                <a:spLocks noChangeArrowheads="1"/>
              </p:cNvSpPr>
              <p:nvPr/>
            </p:nvSpPr>
            <p:spPr bwMode="auto">
              <a:xfrm>
                <a:off x="2067" y="140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30"/>
              <p:cNvSpPr>
                <a:spLocks noChangeArrowheads="1"/>
              </p:cNvSpPr>
              <p:nvPr/>
            </p:nvSpPr>
            <p:spPr bwMode="auto">
              <a:xfrm>
                <a:off x="159" y="143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Rectangle 31"/>
              <p:cNvSpPr>
                <a:spLocks noChangeArrowheads="1"/>
              </p:cNvSpPr>
              <p:nvPr/>
            </p:nvSpPr>
            <p:spPr bwMode="auto">
              <a:xfrm>
                <a:off x="2067" y="1148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" name="Rectangle 32"/>
              <p:cNvSpPr>
                <a:spLocks noChangeArrowheads="1"/>
              </p:cNvSpPr>
              <p:nvPr/>
            </p:nvSpPr>
            <p:spPr bwMode="auto">
              <a:xfrm>
                <a:off x="4191" y="3314"/>
                <a:ext cx="55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ΚΟΣΤΟΣ/ Cost 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33"/>
              <p:cNvSpPr>
                <a:spLocks noChangeArrowheads="1"/>
              </p:cNvSpPr>
              <p:nvPr/>
            </p:nvSpPr>
            <p:spPr bwMode="auto">
              <a:xfrm>
                <a:off x="4683" y="3314"/>
                <a:ext cx="26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(Euros)</a:t>
                </a: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34"/>
              <p:cNvSpPr>
                <a:spLocks noChangeArrowheads="1"/>
              </p:cNvSpPr>
              <p:nvPr/>
            </p:nvSpPr>
            <p:spPr bwMode="auto">
              <a:xfrm>
                <a:off x="2061" y="16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Rectangle 35"/>
              <p:cNvSpPr>
                <a:spLocks noChangeArrowheads="1"/>
              </p:cNvSpPr>
              <p:nvPr/>
            </p:nvSpPr>
            <p:spPr bwMode="auto">
              <a:xfrm>
                <a:off x="153" y="31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7" name="Rectangle 36"/>
              <p:cNvSpPr>
                <a:spLocks noChangeArrowheads="1"/>
              </p:cNvSpPr>
              <p:nvPr/>
            </p:nvSpPr>
            <p:spPr bwMode="auto">
              <a:xfrm>
                <a:off x="153" y="169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8" name="Rectangle 37"/>
              <p:cNvSpPr>
                <a:spLocks noChangeArrowheads="1"/>
              </p:cNvSpPr>
              <p:nvPr/>
            </p:nvSpPr>
            <p:spPr bwMode="auto">
              <a:xfrm>
                <a:off x="2061" y="194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38"/>
              <p:cNvSpPr>
                <a:spLocks noChangeArrowheads="1"/>
              </p:cNvSpPr>
              <p:nvPr/>
            </p:nvSpPr>
            <p:spPr bwMode="auto">
              <a:xfrm>
                <a:off x="153" y="197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Rectangle 39"/>
              <p:cNvSpPr>
                <a:spLocks noChangeArrowheads="1"/>
              </p:cNvSpPr>
              <p:nvPr/>
            </p:nvSpPr>
            <p:spPr bwMode="auto">
              <a:xfrm>
                <a:off x="2061" y="22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1" name="Line 40"/>
              <p:cNvSpPr>
                <a:spLocks noChangeShapeType="1"/>
              </p:cNvSpPr>
              <p:nvPr/>
            </p:nvSpPr>
            <p:spPr bwMode="auto">
              <a:xfrm flipV="1">
                <a:off x="13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2" name="Rectangle 41"/>
              <p:cNvSpPr>
                <a:spLocks noChangeArrowheads="1"/>
              </p:cNvSpPr>
              <p:nvPr/>
            </p:nvSpPr>
            <p:spPr bwMode="auto">
              <a:xfrm>
                <a:off x="135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3" name="Rectangle 42"/>
              <p:cNvSpPr>
                <a:spLocks noChangeArrowheads="1"/>
              </p:cNvSpPr>
              <p:nvPr/>
            </p:nvSpPr>
            <p:spPr bwMode="auto">
              <a:xfrm>
                <a:off x="141" y="788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4" name="Line 43"/>
              <p:cNvSpPr>
                <a:spLocks noChangeShapeType="1"/>
              </p:cNvSpPr>
              <p:nvPr/>
            </p:nvSpPr>
            <p:spPr bwMode="auto">
              <a:xfrm flipV="1">
                <a:off x="5619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5" name="Rectangle 44"/>
              <p:cNvSpPr>
                <a:spLocks noChangeArrowheads="1"/>
              </p:cNvSpPr>
              <p:nvPr/>
            </p:nvSpPr>
            <p:spPr bwMode="auto">
              <a:xfrm>
                <a:off x="5619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6" name="Line 45"/>
              <p:cNvSpPr>
                <a:spLocks noChangeShapeType="1"/>
              </p:cNvSpPr>
              <p:nvPr/>
            </p:nvSpPr>
            <p:spPr bwMode="auto">
              <a:xfrm>
                <a:off x="141" y="1028"/>
                <a:ext cx="5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7" name="Rectangle 46"/>
              <p:cNvSpPr>
                <a:spLocks noChangeArrowheads="1"/>
              </p:cNvSpPr>
              <p:nvPr/>
            </p:nvSpPr>
            <p:spPr bwMode="auto">
              <a:xfrm>
                <a:off x="141" y="1028"/>
                <a:ext cx="54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8" name="Rectangle 47"/>
              <p:cNvSpPr>
                <a:spLocks noChangeArrowheads="1"/>
              </p:cNvSpPr>
              <p:nvPr/>
            </p:nvSpPr>
            <p:spPr bwMode="auto">
              <a:xfrm>
                <a:off x="129" y="788"/>
                <a:ext cx="12" cy="48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9" name="Line 48"/>
              <p:cNvSpPr>
                <a:spLocks noChangeShapeType="1"/>
              </p:cNvSpPr>
              <p:nvPr/>
            </p:nvSpPr>
            <p:spPr bwMode="auto">
              <a:xfrm>
                <a:off x="2043" y="800"/>
                <a:ext cx="0" cy="46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0" name="Rectangle 49"/>
              <p:cNvSpPr>
                <a:spLocks noChangeArrowheads="1"/>
              </p:cNvSpPr>
              <p:nvPr/>
            </p:nvSpPr>
            <p:spPr bwMode="auto">
              <a:xfrm>
                <a:off x="2043" y="800"/>
                <a:ext cx="6" cy="4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1" name="Rectangle 50"/>
              <p:cNvSpPr>
                <a:spLocks noChangeArrowheads="1"/>
              </p:cNvSpPr>
              <p:nvPr/>
            </p:nvSpPr>
            <p:spPr bwMode="auto">
              <a:xfrm>
                <a:off x="141" y="1262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2" name="Rectangle 51"/>
              <p:cNvSpPr>
                <a:spLocks noChangeArrowheads="1"/>
              </p:cNvSpPr>
              <p:nvPr/>
            </p:nvSpPr>
            <p:spPr bwMode="auto">
              <a:xfrm>
                <a:off x="5613" y="800"/>
                <a:ext cx="12" cy="47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3" name="Line 52"/>
              <p:cNvSpPr>
                <a:spLocks noChangeShapeType="1"/>
              </p:cNvSpPr>
              <p:nvPr/>
            </p:nvSpPr>
            <p:spPr bwMode="auto">
              <a:xfrm>
                <a:off x="135" y="127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4" name="Rectangle 53"/>
              <p:cNvSpPr>
                <a:spLocks noChangeArrowheads="1"/>
              </p:cNvSpPr>
              <p:nvPr/>
            </p:nvSpPr>
            <p:spPr bwMode="auto">
              <a:xfrm>
                <a:off x="135" y="1274"/>
                <a:ext cx="6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5" name="Line 54"/>
              <p:cNvSpPr>
                <a:spLocks noChangeShapeType="1"/>
              </p:cNvSpPr>
              <p:nvPr/>
            </p:nvSpPr>
            <p:spPr bwMode="auto">
              <a:xfrm>
                <a:off x="135" y="151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6" name="Rectangle 55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7" name="Line 56"/>
              <p:cNvSpPr>
                <a:spLocks noChangeShapeType="1"/>
              </p:cNvSpPr>
              <p:nvPr/>
            </p:nvSpPr>
            <p:spPr bwMode="auto">
              <a:xfrm>
                <a:off x="135" y="1520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8" name="Rectangle 57"/>
              <p:cNvSpPr>
                <a:spLocks noChangeArrowheads="1"/>
              </p:cNvSpPr>
              <p:nvPr/>
            </p:nvSpPr>
            <p:spPr bwMode="auto">
              <a:xfrm>
                <a:off x="135" y="1520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9" name="Line 58"/>
              <p:cNvSpPr>
                <a:spLocks noChangeShapeType="1"/>
              </p:cNvSpPr>
              <p:nvPr/>
            </p:nvSpPr>
            <p:spPr bwMode="auto">
              <a:xfrm>
                <a:off x="2043" y="1274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0" name="Rectangle 59"/>
              <p:cNvSpPr>
                <a:spLocks noChangeArrowheads="1"/>
              </p:cNvSpPr>
              <p:nvPr/>
            </p:nvSpPr>
            <p:spPr bwMode="auto">
              <a:xfrm>
                <a:off x="2043" y="1274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1" name="Line 60"/>
              <p:cNvSpPr>
                <a:spLocks noChangeShapeType="1"/>
              </p:cNvSpPr>
              <p:nvPr/>
            </p:nvSpPr>
            <p:spPr bwMode="auto">
              <a:xfrm>
                <a:off x="135" y="154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2" name="Rectangle 61"/>
              <p:cNvSpPr>
                <a:spLocks noChangeArrowheads="1"/>
              </p:cNvSpPr>
              <p:nvPr/>
            </p:nvSpPr>
            <p:spPr bwMode="auto">
              <a:xfrm>
                <a:off x="135" y="154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3" name="Line 62"/>
              <p:cNvSpPr>
                <a:spLocks noChangeShapeType="1"/>
              </p:cNvSpPr>
              <p:nvPr/>
            </p:nvSpPr>
            <p:spPr bwMode="auto">
              <a:xfrm>
                <a:off x="135" y="1550"/>
                <a:ext cx="0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4" name="Rectangle 63"/>
              <p:cNvSpPr>
                <a:spLocks noChangeArrowheads="1"/>
              </p:cNvSpPr>
              <p:nvPr/>
            </p:nvSpPr>
            <p:spPr bwMode="auto">
              <a:xfrm>
                <a:off x="135" y="1550"/>
                <a:ext cx="6" cy="2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5" name="Line 64"/>
              <p:cNvSpPr>
                <a:spLocks noChangeShapeType="1"/>
              </p:cNvSpPr>
              <p:nvPr/>
            </p:nvSpPr>
            <p:spPr bwMode="auto">
              <a:xfrm>
                <a:off x="135" y="17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6" name="Rectangle 65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7" name="Line 66"/>
              <p:cNvSpPr>
                <a:spLocks noChangeShapeType="1"/>
              </p:cNvSpPr>
              <p:nvPr/>
            </p:nvSpPr>
            <p:spPr bwMode="auto">
              <a:xfrm>
                <a:off x="135" y="176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8" name="Rectangle 67"/>
              <p:cNvSpPr>
                <a:spLocks noChangeArrowheads="1"/>
              </p:cNvSpPr>
              <p:nvPr/>
            </p:nvSpPr>
            <p:spPr bwMode="auto">
              <a:xfrm>
                <a:off x="135" y="176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9" name="Line 68"/>
              <p:cNvSpPr>
                <a:spLocks noChangeShapeType="1"/>
              </p:cNvSpPr>
              <p:nvPr/>
            </p:nvSpPr>
            <p:spPr bwMode="auto">
              <a:xfrm>
                <a:off x="2043" y="1550"/>
                <a:ext cx="0" cy="2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0" name="Rectangle 69"/>
              <p:cNvSpPr>
                <a:spLocks noChangeArrowheads="1"/>
              </p:cNvSpPr>
              <p:nvPr/>
            </p:nvSpPr>
            <p:spPr bwMode="auto">
              <a:xfrm>
                <a:off x="2043" y="1550"/>
                <a:ext cx="6" cy="2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1" name="Line 70"/>
              <p:cNvSpPr>
                <a:spLocks noChangeShapeType="1"/>
              </p:cNvSpPr>
              <p:nvPr/>
            </p:nvSpPr>
            <p:spPr bwMode="auto">
              <a:xfrm>
                <a:off x="135" y="179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2" name="Rectangle 71"/>
              <p:cNvSpPr>
                <a:spLocks noChangeArrowheads="1"/>
              </p:cNvSpPr>
              <p:nvPr/>
            </p:nvSpPr>
            <p:spPr bwMode="auto">
              <a:xfrm>
                <a:off x="135" y="179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3" name="Line 72"/>
              <p:cNvSpPr>
                <a:spLocks noChangeShapeType="1"/>
              </p:cNvSpPr>
              <p:nvPr/>
            </p:nvSpPr>
            <p:spPr bwMode="auto">
              <a:xfrm>
                <a:off x="135" y="1796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4" name="Rectangle 73"/>
              <p:cNvSpPr>
                <a:spLocks noChangeArrowheads="1"/>
              </p:cNvSpPr>
              <p:nvPr/>
            </p:nvSpPr>
            <p:spPr bwMode="auto">
              <a:xfrm>
                <a:off x="135" y="1796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5" name="Line 74"/>
              <p:cNvSpPr>
                <a:spLocks noChangeShapeType="1"/>
              </p:cNvSpPr>
              <p:nvPr/>
            </p:nvSpPr>
            <p:spPr bwMode="auto">
              <a:xfrm>
                <a:off x="135" y="204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6" name="Rectangle 75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7" name="Line 76"/>
              <p:cNvSpPr>
                <a:spLocks noChangeShapeType="1"/>
              </p:cNvSpPr>
              <p:nvPr/>
            </p:nvSpPr>
            <p:spPr bwMode="auto">
              <a:xfrm>
                <a:off x="135" y="2048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8" name="Rectangle 77"/>
              <p:cNvSpPr>
                <a:spLocks noChangeArrowheads="1"/>
              </p:cNvSpPr>
              <p:nvPr/>
            </p:nvSpPr>
            <p:spPr bwMode="auto">
              <a:xfrm>
                <a:off x="135" y="2048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9" name="Line 78"/>
              <p:cNvSpPr>
                <a:spLocks noChangeShapeType="1"/>
              </p:cNvSpPr>
              <p:nvPr/>
            </p:nvSpPr>
            <p:spPr bwMode="auto">
              <a:xfrm>
                <a:off x="2043" y="1796"/>
                <a:ext cx="0" cy="2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0" name="Rectangle 79"/>
              <p:cNvSpPr>
                <a:spLocks noChangeArrowheads="1"/>
              </p:cNvSpPr>
              <p:nvPr/>
            </p:nvSpPr>
            <p:spPr bwMode="auto">
              <a:xfrm>
                <a:off x="2043" y="1796"/>
                <a:ext cx="6" cy="25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1" name="Line 80"/>
              <p:cNvSpPr>
                <a:spLocks noChangeShapeType="1"/>
              </p:cNvSpPr>
              <p:nvPr/>
            </p:nvSpPr>
            <p:spPr bwMode="auto">
              <a:xfrm>
                <a:off x="135" y="207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2" name="Rectangle 81"/>
              <p:cNvSpPr>
                <a:spLocks noChangeArrowheads="1"/>
              </p:cNvSpPr>
              <p:nvPr/>
            </p:nvSpPr>
            <p:spPr bwMode="auto">
              <a:xfrm>
                <a:off x="135" y="207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3" name="Line 82"/>
              <p:cNvSpPr>
                <a:spLocks noChangeShapeType="1"/>
              </p:cNvSpPr>
              <p:nvPr/>
            </p:nvSpPr>
            <p:spPr bwMode="auto">
              <a:xfrm>
                <a:off x="135" y="2078"/>
                <a:ext cx="0" cy="22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4" name="Rectangle 83"/>
              <p:cNvSpPr>
                <a:spLocks noChangeArrowheads="1"/>
              </p:cNvSpPr>
              <p:nvPr/>
            </p:nvSpPr>
            <p:spPr bwMode="auto">
              <a:xfrm>
                <a:off x="135" y="2078"/>
                <a:ext cx="6" cy="2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5" name="Line 84"/>
              <p:cNvSpPr>
                <a:spLocks noChangeShapeType="1"/>
              </p:cNvSpPr>
              <p:nvPr/>
            </p:nvSpPr>
            <p:spPr bwMode="auto">
              <a:xfrm>
                <a:off x="135" y="23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6" name="Rectangle 85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7" name="Line 86"/>
              <p:cNvSpPr>
                <a:spLocks noChangeShapeType="1"/>
              </p:cNvSpPr>
              <p:nvPr/>
            </p:nvSpPr>
            <p:spPr bwMode="auto">
              <a:xfrm>
                <a:off x="135" y="23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8" name="Rectangle 87"/>
              <p:cNvSpPr>
                <a:spLocks noChangeArrowheads="1"/>
              </p:cNvSpPr>
              <p:nvPr/>
            </p:nvSpPr>
            <p:spPr bwMode="auto">
              <a:xfrm>
                <a:off x="135" y="23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9" name="Line 88"/>
              <p:cNvSpPr>
                <a:spLocks noChangeShapeType="1"/>
              </p:cNvSpPr>
              <p:nvPr/>
            </p:nvSpPr>
            <p:spPr bwMode="auto">
              <a:xfrm>
                <a:off x="2043" y="2078"/>
                <a:ext cx="0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0" name="Rectangle 89"/>
              <p:cNvSpPr>
                <a:spLocks noChangeArrowheads="1"/>
              </p:cNvSpPr>
              <p:nvPr/>
            </p:nvSpPr>
            <p:spPr bwMode="auto">
              <a:xfrm>
                <a:off x="2043" y="2078"/>
                <a:ext cx="6" cy="2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1" name="Line 90"/>
              <p:cNvSpPr>
                <a:spLocks noChangeShapeType="1"/>
              </p:cNvSpPr>
              <p:nvPr/>
            </p:nvSpPr>
            <p:spPr bwMode="auto">
              <a:xfrm>
                <a:off x="135" y="233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2" name="Rectangle 91"/>
              <p:cNvSpPr>
                <a:spLocks noChangeArrowheads="1"/>
              </p:cNvSpPr>
              <p:nvPr/>
            </p:nvSpPr>
            <p:spPr bwMode="auto">
              <a:xfrm>
                <a:off x="135" y="233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3" name="Line 92"/>
              <p:cNvSpPr>
                <a:spLocks noChangeShapeType="1"/>
              </p:cNvSpPr>
              <p:nvPr/>
            </p:nvSpPr>
            <p:spPr bwMode="auto">
              <a:xfrm>
                <a:off x="135" y="2336"/>
                <a:ext cx="0" cy="8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4" name="Rectangle 93"/>
              <p:cNvSpPr>
                <a:spLocks noChangeArrowheads="1"/>
              </p:cNvSpPr>
              <p:nvPr/>
            </p:nvSpPr>
            <p:spPr bwMode="auto">
              <a:xfrm>
                <a:off x="135" y="2336"/>
                <a:ext cx="6" cy="8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5" name="Line 94"/>
              <p:cNvSpPr>
                <a:spLocks noChangeShapeType="1"/>
              </p:cNvSpPr>
              <p:nvPr/>
            </p:nvSpPr>
            <p:spPr bwMode="auto">
              <a:xfrm>
                <a:off x="135" y="32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6" name="Rectangle 95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7" name="Line 96"/>
              <p:cNvSpPr>
                <a:spLocks noChangeShapeType="1"/>
              </p:cNvSpPr>
              <p:nvPr/>
            </p:nvSpPr>
            <p:spPr bwMode="auto">
              <a:xfrm>
                <a:off x="135" y="32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8" name="Rectangle 97"/>
              <p:cNvSpPr>
                <a:spLocks noChangeArrowheads="1"/>
              </p:cNvSpPr>
              <p:nvPr/>
            </p:nvSpPr>
            <p:spPr bwMode="auto">
              <a:xfrm>
                <a:off x="135" y="32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9" name="Line 98"/>
              <p:cNvSpPr>
                <a:spLocks noChangeShapeType="1"/>
              </p:cNvSpPr>
              <p:nvPr/>
            </p:nvSpPr>
            <p:spPr bwMode="auto">
              <a:xfrm>
                <a:off x="135" y="3230"/>
                <a:ext cx="191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0" name="Rectangle 99"/>
              <p:cNvSpPr>
                <a:spLocks noChangeArrowheads="1"/>
              </p:cNvSpPr>
              <p:nvPr/>
            </p:nvSpPr>
            <p:spPr bwMode="auto">
              <a:xfrm>
                <a:off x="135" y="3230"/>
                <a:ext cx="191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1" name="Line 100"/>
              <p:cNvSpPr>
                <a:spLocks noChangeShapeType="1"/>
              </p:cNvSpPr>
              <p:nvPr/>
            </p:nvSpPr>
            <p:spPr bwMode="auto">
              <a:xfrm>
                <a:off x="135" y="323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2" name="Rectangle 101"/>
              <p:cNvSpPr>
                <a:spLocks noChangeArrowheads="1"/>
              </p:cNvSpPr>
              <p:nvPr/>
            </p:nvSpPr>
            <p:spPr bwMode="auto">
              <a:xfrm>
                <a:off x="135" y="323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3" name="Line 102"/>
              <p:cNvSpPr>
                <a:spLocks noChangeShapeType="1"/>
              </p:cNvSpPr>
              <p:nvPr/>
            </p:nvSpPr>
            <p:spPr bwMode="auto">
              <a:xfrm>
                <a:off x="2043" y="2336"/>
                <a:ext cx="0" cy="87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4" name="Rectangle 103"/>
              <p:cNvSpPr>
                <a:spLocks noChangeArrowheads="1"/>
              </p:cNvSpPr>
              <p:nvPr/>
            </p:nvSpPr>
            <p:spPr bwMode="auto">
              <a:xfrm>
                <a:off x="2043" y="2336"/>
                <a:ext cx="6" cy="8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5" name="Line 104"/>
              <p:cNvSpPr>
                <a:spLocks noChangeShapeType="1"/>
              </p:cNvSpPr>
              <p:nvPr/>
            </p:nvSpPr>
            <p:spPr bwMode="auto">
              <a:xfrm>
                <a:off x="135" y="32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6" name="Rectangle 105"/>
              <p:cNvSpPr>
                <a:spLocks noChangeArrowheads="1"/>
              </p:cNvSpPr>
              <p:nvPr/>
            </p:nvSpPr>
            <p:spPr bwMode="auto">
              <a:xfrm>
                <a:off x="135" y="32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7" name="Line 106"/>
              <p:cNvSpPr>
                <a:spLocks noChangeShapeType="1"/>
              </p:cNvSpPr>
              <p:nvPr/>
            </p:nvSpPr>
            <p:spPr bwMode="auto">
              <a:xfrm>
                <a:off x="2049" y="3464"/>
                <a:ext cx="357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8" name="Rectangle 107"/>
              <p:cNvSpPr>
                <a:spLocks noChangeArrowheads="1"/>
              </p:cNvSpPr>
              <p:nvPr/>
            </p:nvSpPr>
            <p:spPr bwMode="auto">
              <a:xfrm>
                <a:off x="2049" y="3464"/>
                <a:ext cx="3570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9" name="Line 108"/>
              <p:cNvSpPr>
                <a:spLocks noChangeShapeType="1"/>
              </p:cNvSpPr>
              <p:nvPr/>
            </p:nvSpPr>
            <p:spPr bwMode="auto">
              <a:xfrm>
                <a:off x="135" y="3266"/>
                <a:ext cx="0" cy="5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0" name="Rectangle 109"/>
              <p:cNvSpPr>
                <a:spLocks noChangeArrowheads="1"/>
              </p:cNvSpPr>
              <p:nvPr/>
            </p:nvSpPr>
            <p:spPr bwMode="auto">
              <a:xfrm>
                <a:off x="135" y="3266"/>
                <a:ext cx="6" cy="58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1" name="Line 110"/>
              <p:cNvSpPr>
                <a:spLocks noChangeShapeType="1"/>
              </p:cNvSpPr>
              <p:nvPr/>
            </p:nvSpPr>
            <p:spPr bwMode="auto">
              <a:xfrm>
                <a:off x="135" y="384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2" name="Rectangle 111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3" name="Line 112"/>
              <p:cNvSpPr>
                <a:spLocks noChangeShapeType="1"/>
              </p:cNvSpPr>
              <p:nvPr/>
            </p:nvSpPr>
            <p:spPr bwMode="auto">
              <a:xfrm>
                <a:off x="135" y="3854"/>
                <a:ext cx="0" cy="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4" name="Rectangle 113"/>
              <p:cNvSpPr>
                <a:spLocks noChangeArrowheads="1"/>
              </p:cNvSpPr>
              <p:nvPr/>
            </p:nvSpPr>
            <p:spPr bwMode="auto">
              <a:xfrm>
                <a:off x="135" y="3854"/>
                <a:ext cx="6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5" name="Line 114"/>
              <p:cNvSpPr>
                <a:spLocks noChangeShapeType="1"/>
              </p:cNvSpPr>
              <p:nvPr/>
            </p:nvSpPr>
            <p:spPr bwMode="auto">
              <a:xfrm>
                <a:off x="2043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6" name="Rectangle 115"/>
              <p:cNvSpPr>
                <a:spLocks noChangeArrowheads="1"/>
              </p:cNvSpPr>
              <p:nvPr/>
            </p:nvSpPr>
            <p:spPr bwMode="auto">
              <a:xfrm>
                <a:off x="2043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7" name="Line 116"/>
              <p:cNvSpPr>
                <a:spLocks noChangeShapeType="1"/>
              </p:cNvSpPr>
              <p:nvPr/>
            </p:nvSpPr>
            <p:spPr bwMode="auto">
              <a:xfrm>
                <a:off x="3495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8" name="Rectangle 117"/>
              <p:cNvSpPr>
                <a:spLocks noChangeArrowheads="1"/>
              </p:cNvSpPr>
              <p:nvPr/>
            </p:nvSpPr>
            <p:spPr bwMode="auto">
              <a:xfrm>
                <a:off x="3495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9" name="Line 118"/>
              <p:cNvSpPr>
                <a:spLocks noChangeShapeType="1"/>
              </p:cNvSpPr>
              <p:nvPr/>
            </p:nvSpPr>
            <p:spPr bwMode="auto">
              <a:xfrm>
                <a:off x="141" y="387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0" name="Rectangle 119"/>
              <p:cNvSpPr>
                <a:spLocks noChangeArrowheads="1"/>
              </p:cNvSpPr>
              <p:nvPr/>
            </p:nvSpPr>
            <p:spPr bwMode="auto">
              <a:xfrm>
                <a:off x="141" y="387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1" name="Line 120"/>
              <p:cNvSpPr>
                <a:spLocks noChangeShapeType="1"/>
              </p:cNvSpPr>
              <p:nvPr/>
            </p:nvSpPr>
            <p:spPr bwMode="auto">
              <a:xfrm>
                <a:off x="5619" y="1274"/>
                <a:ext cx="0" cy="26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2" name="Rectangle 121"/>
              <p:cNvSpPr>
                <a:spLocks noChangeArrowheads="1"/>
              </p:cNvSpPr>
              <p:nvPr/>
            </p:nvSpPr>
            <p:spPr bwMode="auto">
              <a:xfrm>
                <a:off x="5619" y="1274"/>
                <a:ext cx="6" cy="26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3" name="Line 122"/>
              <p:cNvSpPr>
                <a:spLocks noChangeShapeType="1"/>
              </p:cNvSpPr>
              <p:nvPr/>
            </p:nvSpPr>
            <p:spPr bwMode="auto">
              <a:xfrm>
                <a:off x="1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4" name="Rectangle 123"/>
              <p:cNvSpPr>
                <a:spLocks noChangeArrowheads="1"/>
              </p:cNvSpPr>
              <p:nvPr/>
            </p:nvSpPr>
            <p:spPr bwMode="auto">
              <a:xfrm>
                <a:off x="1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5" name="Line 124"/>
              <p:cNvSpPr>
                <a:spLocks noChangeShapeType="1"/>
              </p:cNvSpPr>
              <p:nvPr/>
            </p:nvSpPr>
            <p:spPr bwMode="auto">
              <a:xfrm>
                <a:off x="20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6" name="Rectangle 125"/>
              <p:cNvSpPr>
                <a:spLocks noChangeArrowheads="1"/>
              </p:cNvSpPr>
              <p:nvPr/>
            </p:nvSpPr>
            <p:spPr bwMode="auto">
              <a:xfrm>
                <a:off x="20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7" name="Line 126"/>
              <p:cNvSpPr>
                <a:spLocks noChangeShapeType="1"/>
              </p:cNvSpPr>
              <p:nvPr/>
            </p:nvSpPr>
            <p:spPr bwMode="auto">
              <a:xfrm>
                <a:off x="56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8" name="Rectangle 127"/>
              <p:cNvSpPr>
                <a:spLocks noChangeArrowheads="1"/>
              </p:cNvSpPr>
              <p:nvPr/>
            </p:nvSpPr>
            <p:spPr bwMode="auto">
              <a:xfrm>
                <a:off x="56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9" name="Line 128"/>
              <p:cNvSpPr>
                <a:spLocks noChangeShapeType="1"/>
              </p:cNvSpPr>
              <p:nvPr/>
            </p:nvSpPr>
            <p:spPr bwMode="auto">
              <a:xfrm>
                <a:off x="349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0" name="Rectangle 129"/>
              <p:cNvSpPr>
                <a:spLocks noChangeArrowheads="1"/>
              </p:cNvSpPr>
              <p:nvPr/>
            </p:nvSpPr>
            <p:spPr bwMode="auto">
              <a:xfrm>
                <a:off x="349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1" name="Line 130"/>
              <p:cNvSpPr>
                <a:spLocks noChangeShapeType="1"/>
              </p:cNvSpPr>
              <p:nvPr/>
            </p:nvSpPr>
            <p:spPr bwMode="auto">
              <a:xfrm>
                <a:off x="21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2" name="Rectangle 131"/>
              <p:cNvSpPr>
                <a:spLocks noChangeArrowheads="1"/>
              </p:cNvSpPr>
              <p:nvPr/>
            </p:nvSpPr>
            <p:spPr bwMode="auto">
              <a:xfrm>
                <a:off x="21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3" name="Line 132"/>
              <p:cNvSpPr>
                <a:spLocks noChangeShapeType="1"/>
              </p:cNvSpPr>
              <p:nvPr/>
            </p:nvSpPr>
            <p:spPr bwMode="auto">
              <a:xfrm>
                <a:off x="230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4" name="Rectangle 133"/>
              <p:cNvSpPr>
                <a:spLocks noChangeArrowheads="1"/>
              </p:cNvSpPr>
              <p:nvPr/>
            </p:nvSpPr>
            <p:spPr bwMode="auto">
              <a:xfrm>
                <a:off x="230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5" name="Line 134"/>
              <p:cNvSpPr>
                <a:spLocks noChangeShapeType="1"/>
              </p:cNvSpPr>
              <p:nvPr/>
            </p:nvSpPr>
            <p:spPr bwMode="auto">
              <a:xfrm>
                <a:off x="243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6" name="Rectangle 135"/>
              <p:cNvSpPr>
                <a:spLocks noChangeArrowheads="1"/>
              </p:cNvSpPr>
              <p:nvPr/>
            </p:nvSpPr>
            <p:spPr bwMode="auto">
              <a:xfrm>
                <a:off x="243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7" name="Line 136"/>
              <p:cNvSpPr>
                <a:spLocks noChangeShapeType="1"/>
              </p:cNvSpPr>
              <p:nvPr/>
            </p:nvSpPr>
            <p:spPr bwMode="auto">
              <a:xfrm>
                <a:off x="257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8" name="Rectangle 137"/>
              <p:cNvSpPr>
                <a:spLocks noChangeArrowheads="1"/>
              </p:cNvSpPr>
              <p:nvPr/>
            </p:nvSpPr>
            <p:spPr bwMode="auto">
              <a:xfrm>
                <a:off x="257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9" name="Line 138"/>
              <p:cNvSpPr>
                <a:spLocks noChangeShapeType="1"/>
              </p:cNvSpPr>
              <p:nvPr/>
            </p:nvSpPr>
            <p:spPr bwMode="auto">
              <a:xfrm>
                <a:off x="270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0" name="Rectangle 139"/>
              <p:cNvSpPr>
                <a:spLocks noChangeArrowheads="1"/>
              </p:cNvSpPr>
              <p:nvPr/>
            </p:nvSpPr>
            <p:spPr bwMode="auto">
              <a:xfrm>
                <a:off x="270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1" name="Line 140"/>
              <p:cNvSpPr>
                <a:spLocks noChangeShapeType="1"/>
              </p:cNvSpPr>
              <p:nvPr/>
            </p:nvSpPr>
            <p:spPr bwMode="auto">
              <a:xfrm>
                <a:off x="28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2" name="Rectangle 141"/>
              <p:cNvSpPr>
                <a:spLocks noChangeArrowheads="1"/>
              </p:cNvSpPr>
              <p:nvPr/>
            </p:nvSpPr>
            <p:spPr bwMode="auto">
              <a:xfrm>
                <a:off x="28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3" name="Line 142"/>
              <p:cNvSpPr>
                <a:spLocks noChangeShapeType="1"/>
              </p:cNvSpPr>
              <p:nvPr/>
            </p:nvSpPr>
            <p:spPr bwMode="auto">
              <a:xfrm>
                <a:off x="296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4" name="Rectangle 143"/>
              <p:cNvSpPr>
                <a:spLocks noChangeArrowheads="1"/>
              </p:cNvSpPr>
              <p:nvPr/>
            </p:nvSpPr>
            <p:spPr bwMode="auto">
              <a:xfrm>
                <a:off x="296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5" name="Line 144"/>
              <p:cNvSpPr>
                <a:spLocks noChangeShapeType="1"/>
              </p:cNvSpPr>
              <p:nvPr/>
            </p:nvSpPr>
            <p:spPr bwMode="auto">
              <a:xfrm>
                <a:off x="309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6" name="Rectangle 145"/>
              <p:cNvSpPr>
                <a:spLocks noChangeArrowheads="1"/>
              </p:cNvSpPr>
              <p:nvPr/>
            </p:nvSpPr>
            <p:spPr bwMode="auto">
              <a:xfrm>
                <a:off x="309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7" name="Line 146"/>
              <p:cNvSpPr>
                <a:spLocks noChangeShapeType="1"/>
              </p:cNvSpPr>
              <p:nvPr/>
            </p:nvSpPr>
            <p:spPr bwMode="auto">
              <a:xfrm>
                <a:off x="323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8" name="Rectangle 147"/>
              <p:cNvSpPr>
                <a:spLocks noChangeArrowheads="1"/>
              </p:cNvSpPr>
              <p:nvPr/>
            </p:nvSpPr>
            <p:spPr bwMode="auto">
              <a:xfrm>
                <a:off x="323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9" name="Line 148"/>
              <p:cNvSpPr>
                <a:spLocks noChangeShapeType="1"/>
              </p:cNvSpPr>
              <p:nvPr/>
            </p:nvSpPr>
            <p:spPr bwMode="auto">
              <a:xfrm>
                <a:off x="336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0" name="Rectangle 149"/>
              <p:cNvSpPr>
                <a:spLocks noChangeArrowheads="1"/>
              </p:cNvSpPr>
              <p:nvPr/>
            </p:nvSpPr>
            <p:spPr bwMode="auto">
              <a:xfrm>
                <a:off x="336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1" name="Line 150"/>
              <p:cNvSpPr>
                <a:spLocks noChangeShapeType="1"/>
              </p:cNvSpPr>
              <p:nvPr/>
            </p:nvSpPr>
            <p:spPr bwMode="auto">
              <a:xfrm>
                <a:off x="362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2" name="Rectangle 151"/>
              <p:cNvSpPr>
                <a:spLocks noChangeArrowheads="1"/>
              </p:cNvSpPr>
              <p:nvPr/>
            </p:nvSpPr>
            <p:spPr bwMode="auto">
              <a:xfrm>
                <a:off x="362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3" name="Line 152"/>
              <p:cNvSpPr>
                <a:spLocks noChangeShapeType="1"/>
              </p:cNvSpPr>
              <p:nvPr/>
            </p:nvSpPr>
            <p:spPr bwMode="auto">
              <a:xfrm>
                <a:off x="375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4" name="Rectangle 153"/>
              <p:cNvSpPr>
                <a:spLocks noChangeArrowheads="1"/>
              </p:cNvSpPr>
              <p:nvPr/>
            </p:nvSpPr>
            <p:spPr bwMode="auto">
              <a:xfrm>
                <a:off x="375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5" name="Line 154"/>
              <p:cNvSpPr>
                <a:spLocks noChangeShapeType="1"/>
              </p:cNvSpPr>
              <p:nvPr/>
            </p:nvSpPr>
            <p:spPr bwMode="auto">
              <a:xfrm>
                <a:off x="389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6" name="Rectangle 155"/>
              <p:cNvSpPr>
                <a:spLocks noChangeArrowheads="1"/>
              </p:cNvSpPr>
              <p:nvPr/>
            </p:nvSpPr>
            <p:spPr bwMode="auto">
              <a:xfrm>
                <a:off x="389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7" name="Line 156"/>
              <p:cNvSpPr>
                <a:spLocks noChangeShapeType="1"/>
              </p:cNvSpPr>
              <p:nvPr/>
            </p:nvSpPr>
            <p:spPr bwMode="auto">
              <a:xfrm>
                <a:off x="402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8" name="Rectangle 157"/>
              <p:cNvSpPr>
                <a:spLocks noChangeArrowheads="1"/>
              </p:cNvSpPr>
              <p:nvPr/>
            </p:nvSpPr>
            <p:spPr bwMode="auto">
              <a:xfrm>
                <a:off x="402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9" name="Line 158"/>
              <p:cNvSpPr>
                <a:spLocks noChangeShapeType="1"/>
              </p:cNvSpPr>
              <p:nvPr/>
            </p:nvSpPr>
            <p:spPr bwMode="auto">
              <a:xfrm>
                <a:off x="415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0" name="Rectangle 159"/>
              <p:cNvSpPr>
                <a:spLocks noChangeArrowheads="1"/>
              </p:cNvSpPr>
              <p:nvPr/>
            </p:nvSpPr>
            <p:spPr bwMode="auto">
              <a:xfrm>
                <a:off x="415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1" name="Line 160"/>
              <p:cNvSpPr>
                <a:spLocks noChangeShapeType="1"/>
              </p:cNvSpPr>
              <p:nvPr/>
            </p:nvSpPr>
            <p:spPr bwMode="auto">
              <a:xfrm>
                <a:off x="428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2" name="Rectangle 161"/>
              <p:cNvSpPr>
                <a:spLocks noChangeArrowheads="1"/>
              </p:cNvSpPr>
              <p:nvPr/>
            </p:nvSpPr>
            <p:spPr bwMode="auto">
              <a:xfrm>
                <a:off x="428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3" name="Line 162"/>
              <p:cNvSpPr>
                <a:spLocks noChangeShapeType="1"/>
              </p:cNvSpPr>
              <p:nvPr/>
            </p:nvSpPr>
            <p:spPr bwMode="auto">
              <a:xfrm>
                <a:off x="44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4" name="Rectangle 163"/>
              <p:cNvSpPr>
                <a:spLocks noChangeArrowheads="1"/>
              </p:cNvSpPr>
              <p:nvPr/>
            </p:nvSpPr>
            <p:spPr bwMode="auto">
              <a:xfrm>
                <a:off x="44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5" name="Line 164"/>
              <p:cNvSpPr>
                <a:spLocks noChangeShapeType="1"/>
              </p:cNvSpPr>
              <p:nvPr/>
            </p:nvSpPr>
            <p:spPr bwMode="auto">
              <a:xfrm>
                <a:off x="455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6" name="Rectangle 165"/>
              <p:cNvSpPr>
                <a:spLocks noChangeArrowheads="1"/>
              </p:cNvSpPr>
              <p:nvPr/>
            </p:nvSpPr>
            <p:spPr bwMode="auto">
              <a:xfrm>
                <a:off x="455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7" name="Line 166"/>
              <p:cNvSpPr>
                <a:spLocks noChangeShapeType="1"/>
              </p:cNvSpPr>
              <p:nvPr/>
            </p:nvSpPr>
            <p:spPr bwMode="auto">
              <a:xfrm>
                <a:off x="468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8" name="Rectangle 167"/>
              <p:cNvSpPr>
                <a:spLocks noChangeArrowheads="1"/>
              </p:cNvSpPr>
              <p:nvPr/>
            </p:nvSpPr>
            <p:spPr bwMode="auto">
              <a:xfrm>
                <a:off x="468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9" name="Line 168"/>
              <p:cNvSpPr>
                <a:spLocks noChangeShapeType="1"/>
              </p:cNvSpPr>
              <p:nvPr/>
            </p:nvSpPr>
            <p:spPr bwMode="auto">
              <a:xfrm>
                <a:off x="481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0" name="Rectangle 169"/>
              <p:cNvSpPr>
                <a:spLocks noChangeArrowheads="1"/>
              </p:cNvSpPr>
              <p:nvPr/>
            </p:nvSpPr>
            <p:spPr bwMode="auto">
              <a:xfrm>
                <a:off x="481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1" name="Line 170"/>
              <p:cNvSpPr>
                <a:spLocks noChangeShapeType="1"/>
              </p:cNvSpPr>
              <p:nvPr/>
            </p:nvSpPr>
            <p:spPr bwMode="auto">
              <a:xfrm>
                <a:off x="494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2" name="Rectangle 171"/>
              <p:cNvSpPr>
                <a:spLocks noChangeArrowheads="1"/>
              </p:cNvSpPr>
              <p:nvPr/>
            </p:nvSpPr>
            <p:spPr bwMode="auto">
              <a:xfrm>
                <a:off x="494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3" name="Line 172"/>
              <p:cNvSpPr>
                <a:spLocks noChangeShapeType="1"/>
              </p:cNvSpPr>
              <p:nvPr/>
            </p:nvSpPr>
            <p:spPr bwMode="auto">
              <a:xfrm>
                <a:off x="507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4" name="Rectangle 173"/>
              <p:cNvSpPr>
                <a:spLocks noChangeArrowheads="1"/>
              </p:cNvSpPr>
              <p:nvPr/>
            </p:nvSpPr>
            <p:spPr bwMode="auto">
              <a:xfrm>
                <a:off x="507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5" name="Line 174"/>
              <p:cNvSpPr>
                <a:spLocks noChangeShapeType="1"/>
              </p:cNvSpPr>
              <p:nvPr/>
            </p:nvSpPr>
            <p:spPr bwMode="auto">
              <a:xfrm>
                <a:off x="521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6" name="Rectangle 175"/>
              <p:cNvSpPr>
                <a:spLocks noChangeArrowheads="1"/>
              </p:cNvSpPr>
              <p:nvPr/>
            </p:nvSpPr>
            <p:spPr bwMode="auto">
              <a:xfrm>
                <a:off x="521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7" name="Line 176"/>
              <p:cNvSpPr>
                <a:spLocks noChangeShapeType="1"/>
              </p:cNvSpPr>
              <p:nvPr/>
            </p:nvSpPr>
            <p:spPr bwMode="auto">
              <a:xfrm>
                <a:off x="53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8" name="Rectangle 177"/>
              <p:cNvSpPr>
                <a:spLocks noChangeArrowheads="1"/>
              </p:cNvSpPr>
              <p:nvPr/>
            </p:nvSpPr>
            <p:spPr bwMode="auto">
              <a:xfrm>
                <a:off x="53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9" name="Line 178"/>
              <p:cNvSpPr>
                <a:spLocks noChangeShapeType="1"/>
              </p:cNvSpPr>
              <p:nvPr/>
            </p:nvSpPr>
            <p:spPr bwMode="auto">
              <a:xfrm>
                <a:off x="54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0" name="Rectangle 179"/>
              <p:cNvSpPr>
                <a:spLocks noChangeArrowheads="1"/>
              </p:cNvSpPr>
              <p:nvPr/>
            </p:nvSpPr>
            <p:spPr bwMode="auto">
              <a:xfrm>
                <a:off x="54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1" name="Line 180"/>
              <p:cNvSpPr>
                <a:spLocks noChangeShapeType="1"/>
              </p:cNvSpPr>
              <p:nvPr/>
            </p:nvSpPr>
            <p:spPr bwMode="auto">
              <a:xfrm>
                <a:off x="562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2" name="Rectangle 181"/>
              <p:cNvSpPr>
                <a:spLocks noChangeArrowheads="1"/>
              </p:cNvSpPr>
              <p:nvPr/>
            </p:nvSpPr>
            <p:spPr bwMode="auto">
              <a:xfrm>
                <a:off x="5625" y="79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3" name="Line 182"/>
              <p:cNvSpPr>
                <a:spLocks noChangeShapeType="1"/>
              </p:cNvSpPr>
              <p:nvPr/>
            </p:nvSpPr>
            <p:spPr bwMode="auto">
              <a:xfrm>
                <a:off x="5625" y="102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4" name="Rectangle 183"/>
              <p:cNvSpPr>
                <a:spLocks noChangeArrowheads="1"/>
              </p:cNvSpPr>
              <p:nvPr/>
            </p:nvSpPr>
            <p:spPr bwMode="auto">
              <a:xfrm>
                <a:off x="5625" y="102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5" name="Line 184"/>
              <p:cNvSpPr>
                <a:spLocks noChangeShapeType="1"/>
              </p:cNvSpPr>
              <p:nvPr/>
            </p:nvSpPr>
            <p:spPr bwMode="auto">
              <a:xfrm>
                <a:off x="5625" y="126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6" name="Rectangle 185"/>
              <p:cNvSpPr>
                <a:spLocks noChangeArrowheads="1"/>
              </p:cNvSpPr>
              <p:nvPr/>
            </p:nvSpPr>
            <p:spPr bwMode="auto">
              <a:xfrm>
                <a:off x="5625" y="126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7" name="Line 186"/>
              <p:cNvSpPr>
                <a:spLocks noChangeShapeType="1"/>
              </p:cNvSpPr>
              <p:nvPr/>
            </p:nvSpPr>
            <p:spPr bwMode="auto">
              <a:xfrm>
                <a:off x="5625" y="151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8" name="Rectangle 187"/>
              <p:cNvSpPr>
                <a:spLocks noChangeArrowheads="1"/>
              </p:cNvSpPr>
              <p:nvPr/>
            </p:nvSpPr>
            <p:spPr bwMode="auto">
              <a:xfrm>
                <a:off x="5625" y="151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9" name="Line 188"/>
              <p:cNvSpPr>
                <a:spLocks noChangeShapeType="1"/>
              </p:cNvSpPr>
              <p:nvPr/>
            </p:nvSpPr>
            <p:spPr bwMode="auto">
              <a:xfrm>
                <a:off x="5625" y="154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0" name="Rectangle 189"/>
              <p:cNvSpPr>
                <a:spLocks noChangeArrowheads="1"/>
              </p:cNvSpPr>
              <p:nvPr/>
            </p:nvSpPr>
            <p:spPr bwMode="auto">
              <a:xfrm>
                <a:off x="5625" y="154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1" name="Line 190"/>
              <p:cNvSpPr>
                <a:spLocks noChangeShapeType="1"/>
              </p:cNvSpPr>
              <p:nvPr/>
            </p:nvSpPr>
            <p:spPr bwMode="auto">
              <a:xfrm>
                <a:off x="5625" y="176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2" name="Rectangle 191"/>
              <p:cNvSpPr>
                <a:spLocks noChangeArrowheads="1"/>
              </p:cNvSpPr>
              <p:nvPr/>
            </p:nvSpPr>
            <p:spPr bwMode="auto">
              <a:xfrm>
                <a:off x="5625" y="176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3" name="Line 192"/>
              <p:cNvSpPr>
                <a:spLocks noChangeShapeType="1"/>
              </p:cNvSpPr>
              <p:nvPr/>
            </p:nvSpPr>
            <p:spPr bwMode="auto">
              <a:xfrm>
                <a:off x="5625" y="179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4" name="Rectangle 193"/>
              <p:cNvSpPr>
                <a:spLocks noChangeArrowheads="1"/>
              </p:cNvSpPr>
              <p:nvPr/>
            </p:nvSpPr>
            <p:spPr bwMode="auto">
              <a:xfrm>
                <a:off x="5625" y="179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5" name="Line 194"/>
              <p:cNvSpPr>
                <a:spLocks noChangeShapeType="1"/>
              </p:cNvSpPr>
              <p:nvPr/>
            </p:nvSpPr>
            <p:spPr bwMode="auto">
              <a:xfrm>
                <a:off x="5625" y="204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6" name="Rectangle 195"/>
              <p:cNvSpPr>
                <a:spLocks noChangeArrowheads="1"/>
              </p:cNvSpPr>
              <p:nvPr/>
            </p:nvSpPr>
            <p:spPr bwMode="auto">
              <a:xfrm>
                <a:off x="5625" y="204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7" name="Line 196"/>
              <p:cNvSpPr>
                <a:spLocks noChangeShapeType="1"/>
              </p:cNvSpPr>
              <p:nvPr/>
            </p:nvSpPr>
            <p:spPr bwMode="auto">
              <a:xfrm>
                <a:off x="5625" y="20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8" name="Rectangle 197"/>
              <p:cNvSpPr>
                <a:spLocks noChangeArrowheads="1"/>
              </p:cNvSpPr>
              <p:nvPr/>
            </p:nvSpPr>
            <p:spPr bwMode="auto">
              <a:xfrm>
                <a:off x="5625" y="207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9" name="Line 198"/>
              <p:cNvSpPr>
                <a:spLocks noChangeShapeType="1"/>
              </p:cNvSpPr>
              <p:nvPr/>
            </p:nvSpPr>
            <p:spPr bwMode="auto">
              <a:xfrm>
                <a:off x="5625" y="23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0" name="Rectangle 199"/>
              <p:cNvSpPr>
                <a:spLocks noChangeArrowheads="1"/>
              </p:cNvSpPr>
              <p:nvPr/>
            </p:nvSpPr>
            <p:spPr bwMode="auto">
              <a:xfrm>
                <a:off x="5625" y="23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1" name="Line 200"/>
              <p:cNvSpPr>
                <a:spLocks noChangeShapeType="1"/>
              </p:cNvSpPr>
              <p:nvPr/>
            </p:nvSpPr>
            <p:spPr bwMode="auto">
              <a:xfrm>
                <a:off x="5625" y="23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2" name="Rectangle 201"/>
              <p:cNvSpPr>
                <a:spLocks noChangeArrowheads="1"/>
              </p:cNvSpPr>
              <p:nvPr/>
            </p:nvSpPr>
            <p:spPr bwMode="auto">
              <a:xfrm>
                <a:off x="5625" y="233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3" name="Line 202"/>
              <p:cNvSpPr>
                <a:spLocks noChangeShapeType="1"/>
              </p:cNvSpPr>
              <p:nvPr/>
            </p:nvSpPr>
            <p:spPr bwMode="auto">
              <a:xfrm>
                <a:off x="5625" y="32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4" name="Rectangle 203"/>
              <p:cNvSpPr>
                <a:spLocks noChangeArrowheads="1"/>
              </p:cNvSpPr>
              <p:nvPr/>
            </p:nvSpPr>
            <p:spPr bwMode="auto">
              <a:xfrm>
                <a:off x="5625" y="32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5" name="Line 204"/>
              <p:cNvSpPr>
                <a:spLocks noChangeShapeType="1"/>
              </p:cNvSpPr>
              <p:nvPr/>
            </p:nvSpPr>
            <p:spPr bwMode="auto">
              <a:xfrm>
                <a:off x="5625" y="32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</p:grpSp>
        <p:sp>
          <p:nvSpPr>
            <p:cNvPr id="7" name="Rectangle 206"/>
            <p:cNvSpPr>
              <a:spLocks noChangeArrowheads="1"/>
            </p:cNvSpPr>
            <p:nvPr/>
          </p:nvSpPr>
          <p:spPr bwMode="auto">
            <a:xfrm>
              <a:off x="5625" y="323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5625" y="32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5625" y="32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5625" y="346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2" name="Rectangle 210"/>
            <p:cNvSpPr>
              <a:spLocks noChangeArrowheads="1"/>
            </p:cNvSpPr>
            <p:nvPr/>
          </p:nvSpPr>
          <p:spPr bwMode="auto">
            <a:xfrm>
              <a:off x="5625" y="3464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5625" y="384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4" name="Rectangle 212"/>
            <p:cNvSpPr>
              <a:spLocks noChangeArrowheads="1"/>
            </p:cNvSpPr>
            <p:nvPr/>
          </p:nvSpPr>
          <p:spPr bwMode="auto">
            <a:xfrm>
              <a:off x="5625" y="384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7" name="Line 213"/>
            <p:cNvSpPr>
              <a:spLocks noChangeShapeType="1"/>
            </p:cNvSpPr>
            <p:nvPr/>
          </p:nvSpPr>
          <p:spPr bwMode="auto">
            <a:xfrm>
              <a:off x="5625" y="387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8" name="Rectangle 214"/>
            <p:cNvSpPr>
              <a:spLocks noChangeArrowheads="1"/>
            </p:cNvSpPr>
            <p:nvPr/>
          </p:nvSpPr>
          <p:spPr bwMode="auto">
            <a:xfrm>
              <a:off x="5625" y="387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275855" y="1340768"/>
            <a:ext cx="5653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>
                <a:ea typeface="Calibri"/>
                <a:cs typeface="Times New Roman"/>
              </a:rPr>
              <a:t>03_Βελτίωση της ανταγωνιστικότητας των μικρομεσαίων επιχειρήσεων </a:t>
            </a:r>
            <a:endParaRPr lang="el-GR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5" y="1700808"/>
            <a:ext cx="5653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00" dirty="0">
                <a:ea typeface="Calibri"/>
                <a:cs typeface="Times New Roman"/>
              </a:rPr>
              <a:t>03.</a:t>
            </a:r>
            <a:r>
              <a:rPr lang="en-US" sz="1000" dirty="0">
                <a:ea typeface="Calibri"/>
                <a:cs typeface="Times New Roman"/>
              </a:rPr>
              <a:t>c.1</a:t>
            </a:r>
            <a:r>
              <a:rPr lang="el-GR" sz="1000" dirty="0">
                <a:ea typeface="Calibri"/>
                <a:cs typeface="Times New Roman"/>
              </a:rPr>
              <a:t>_Αναστροφή της συρρίκνωσης της παραγωγικής βάσης της Περιφέρειας</a:t>
            </a:r>
            <a:endParaRPr lang="el-GR" sz="1000" dirty="0"/>
          </a:p>
        </p:txBody>
      </p:sp>
      <p:sp>
        <p:nvSpPr>
          <p:cNvPr id="5" name="Ορθογώνιο 4"/>
          <p:cNvSpPr/>
          <p:nvPr/>
        </p:nvSpPr>
        <p:spPr>
          <a:xfrm>
            <a:off x="3166640" y="2060848"/>
            <a:ext cx="58698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000" b="1" dirty="0">
                <a:solidFill>
                  <a:schemeClr val="tx2">
                    <a:lumMod val="75000"/>
                  </a:schemeClr>
                </a:solidFill>
              </a:rPr>
              <a:t>Ενίσχυση μικρών και πολύ μικρών Επιχειρήσεων που επλήγησαν από την πανδημία Covid-19 στην Αττική</a:t>
            </a:r>
          </a:p>
        </p:txBody>
      </p:sp>
      <p:sp>
        <p:nvSpPr>
          <p:cNvPr id="15" name="Ορθογώνιο 14"/>
          <p:cNvSpPr/>
          <p:nvPr/>
        </p:nvSpPr>
        <p:spPr>
          <a:xfrm>
            <a:off x="3275854" y="3306470"/>
            <a:ext cx="56538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>
                <a:solidFill>
                  <a:schemeClr val="tx2"/>
                </a:solidFill>
              </a:rPr>
              <a:t>Π Ε Ρ Ι Φ Ε Ρ Ε Ι Α </a:t>
            </a:r>
            <a:r>
              <a:rPr lang="en-US" sz="1600" b="1" dirty="0">
                <a:solidFill>
                  <a:schemeClr val="tx2"/>
                </a:solidFill>
              </a:rPr>
              <a:t>  </a:t>
            </a:r>
            <a:r>
              <a:rPr lang="el-GR" sz="1600" b="1" dirty="0">
                <a:solidFill>
                  <a:schemeClr val="tx2"/>
                </a:solidFill>
              </a:rPr>
              <a:t> Α Τ Τ Ι Κ Η Σ</a:t>
            </a:r>
          </a:p>
        </p:txBody>
      </p:sp>
      <p:sp>
        <p:nvSpPr>
          <p:cNvPr id="16" name="Ορθογώνιο 15"/>
          <p:cNvSpPr/>
          <p:nvPr/>
        </p:nvSpPr>
        <p:spPr>
          <a:xfrm>
            <a:off x="3347864" y="5589240"/>
            <a:ext cx="2088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/>
              <a:t>ΕΤΠΑ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" y="6453336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Με τη συγχρηματοδότηση της Ελλάδας και της Ευρωπαϊκής Ένωσης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512446" cy="96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Ορθογώνιο 21"/>
          <p:cNvSpPr/>
          <p:nvPr/>
        </p:nvSpPr>
        <p:spPr>
          <a:xfrm>
            <a:off x="1647176" y="509028"/>
            <a:ext cx="27808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b="1" dirty="0"/>
              <a:t>Ευρωπαϊκή Ένωση </a:t>
            </a:r>
            <a:endParaRPr lang="el-GR" sz="1100" dirty="0"/>
          </a:p>
          <a:p>
            <a:r>
              <a:rPr lang="el-GR" sz="1100" dirty="0"/>
              <a:t>Ευρωπαϊκό Ταμείο Περιφερειακής Ανάπτυξης 	</a:t>
            </a:r>
          </a:p>
        </p:txBody>
      </p:sp>
      <p:pic>
        <p:nvPicPr>
          <p:cNvPr id="23" name="Εικόνα 22" descr="Description: F:\2014_2020\SMART SPECIALIZATION\WORSHOP_EDP_01_POLITISMOS_TOYRISMOS\YLIKO DHMOSIEYSHS\espa1420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220827"/>
            <a:ext cx="1512168" cy="90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" name="Rectangle 15"/>
          <p:cNvSpPr>
            <a:spLocks noChangeArrowheads="1"/>
          </p:cNvSpPr>
          <p:nvPr/>
        </p:nvSpPr>
        <p:spPr bwMode="auto">
          <a:xfrm>
            <a:off x="242888" y="2141537"/>
            <a:ext cx="17071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ΤΙΤΛΟΣ ΔΡΑΣΗΣ/</a:t>
            </a:r>
            <a:r>
              <a:rPr kumimoji="0" lang="el-GR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Proposal Call</a:t>
            </a: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Ορθογώνιο 222"/>
          <p:cNvSpPr/>
          <p:nvPr/>
        </p:nvSpPr>
        <p:spPr>
          <a:xfrm>
            <a:off x="3283969" y="3741261"/>
            <a:ext cx="5520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Η πράξη εντάσσεται στο πλαίσιο  δράσης ενίσχυσης μικρών και πολύ μικρών επιχειρήσεων που επλήγησαν από την πανδημία COVID-19 με τη μορφή μη επιστρεπτέας επιχορήγησης. </a:t>
            </a:r>
          </a:p>
          <a:p>
            <a:pPr algn="just"/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Η δημόσια χρηματοδότηση καλύπτει Κεφάλαιο Κίνησης ίσο με το 50% των εξόδων της επιχείρησης το 2019, με ελάχιστο ποσό επιχορήγησης τα 5.000 ευρώ και μέγιστο τα 40.000 ευρώ.</a:t>
            </a:r>
          </a:p>
          <a:p>
            <a:pPr algn="just"/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Το καθεστώς της ενίσχυσης είναι το Προσωρινό Πλαίσιο Στήριξης για τη λήψη μέτρων κρατικής ενίσχυσης με σκοπό να στηριχθεί η οικονομία κατά τη διάρκεια της τρέχουσας έξαρσης της νόσου COVID-19 με τη μορφή μη επιστρεπτέας επιχορήγησης (19.3.2020/C(2020) 1863 Ανακοίνωση της Επιτροπής όπως τροποποιήθηκε και ισχύει).</a:t>
            </a:r>
          </a:p>
        </p:txBody>
      </p:sp>
      <p:sp>
        <p:nvSpPr>
          <p:cNvPr id="225" name="224 - Τίτλος"/>
          <p:cNvSpPr>
            <a:spLocks noGrp="1"/>
          </p:cNvSpPr>
          <p:nvPr>
            <p:ph type="ctrTitle"/>
          </p:nvPr>
        </p:nvSpPr>
        <p:spPr>
          <a:xfrm>
            <a:off x="3286116" y="2900360"/>
            <a:ext cx="5457836" cy="314326"/>
          </a:xfrm>
        </p:spPr>
        <p:txBody>
          <a:bodyPr>
            <a:normAutofit fontScale="90000"/>
          </a:bodyPr>
          <a:lstStyle/>
          <a:p>
            <a:r>
              <a:rPr lang="el-GR" sz="800" dirty="0">
                <a:effectLst/>
                <a:latin typeface="Arial" panose="020B0604020202020204" pitchFamily="34" charset="0"/>
              </a:rPr>
              <a:t>PROMO SOLUTION-ΜΕΛΕΤΗ-ΠΡΟΒΟΛΗ ΚΑΙ ΠΡΟΩΘΗΣΗ ΠΡΟΙΟΝΤΩΝ ΚΑΙ ΕΠΙΧΕΙΡΗΣΕΩΝ. ΟΡΓΑΝΩΣΗ ΕΚΘΕΣΕΩΝ ΠΡΟΙΟΝΤΩΝ ΚΑΙ ΕΚΔΗΛΩΣΕΩΝ ΕΠΕ</a:t>
            </a:r>
            <a:endParaRPr lang="el-GR" sz="1100" dirty="0"/>
          </a:p>
        </p:txBody>
      </p:sp>
      <p:sp>
        <p:nvSpPr>
          <p:cNvPr id="229" name="228 - Ορθογώνιο"/>
          <p:cNvSpPr/>
          <p:nvPr/>
        </p:nvSpPr>
        <p:spPr>
          <a:xfrm>
            <a:off x="3357554" y="2468399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>
                <a:effectLst/>
              </a:rPr>
              <a:t>Ενίσχυση της επιχείρησης '</a:t>
            </a:r>
            <a:r>
              <a:rPr lang="el-GR" sz="900" dirty="0" err="1">
                <a:effectLst/>
              </a:rPr>
              <a:t>Promo</a:t>
            </a:r>
            <a:r>
              <a:rPr lang="el-GR" sz="900" dirty="0">
                <a:effectLst/>
              </a:rPr>
              <a:t> </a:t>
            </a:r>
            <a:r>
              <a:rPr lang="el-GR" sz="900" dirty="0" err="1">
                <a:effectLst/>
              </a:rPr>
              <a:t>Solution</a:t>
            </a:r>
            <a:r>
              <a:rPr lang="el-GR" sz="900" dirty="0">
                <a:effectLst/>
              </a:rPr>
              <a:t> Ε.Π.Ε.' που επλήγη από τον Covid-19 στην Αττική ['</a:t>
            </a:r>
            <a:r>
              <a:rPr lang="el-GR" sz="900" dirty="0" err="1">
                <a:effectLst/>
              </a:rPr>
              <a:t>Promo</a:t>
            </a:r>
            <a:r>
              <a:rPr lang="el-GR" sz="900" dirty="0">
                <a:effectLst/>
              </a:rPr>
              <a:t> </a:t>
            </a:r>
            <a:r>
              <a:rPr lang="el-GR" sz="900" dirty="0" err="1">
                <a:effectLst/>
              </a:rPr>
              <a:t>Solution</a:t>
            </a:r>
            <a:r>
              <a:rPr lang="el-GR" sz="900" dirty="0">
                <a:effectLst/>
              </a:rPr>
              <a:t> Ε.Π.Ε] [ΑΤΤΕ3-0178672</a:t>
            </a:r>
            <a:r>
              <a:rPr lang="en-US" sz="900" dirty="0">
                <a:effectLst/>
              </a:rPr>
              <a:t>  </a:t>
            </a:r>
            <a:r>
              <a:rPr lang="el-GR" sz="900" dirty="0"/>
              <a:t>Κωδικός ΟΠΣ - 511</a:t>
            </a:r>
            <a:r>
              <a:rPr lang="en-US" sz="900" dirty="0"/>
              <a:t>0988</a:t>
            </a:r>
            <a:r>
              <a:rPr lang="el-GR" sz="900" dirty="0"/>
              <a:t>  </a:t>
            </a:r>
          </a:p>
        </p:txBody>
      </p:sp>
      <p:sp>
        <p:nvSpPr>
          <p:cNvPr id="231" name="Ορθογώνιο 14"/>
          <p:cNvSpPr/>
          <p:nvPr/>
        </p:nvSpPr>
        <p:spPr>
          <a:xfrm>
            <a:off x="5786447" y="5643578"/>
            <a:ext cx="300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>
                <a:solidFill>
                  <a:schemeClr val="tx2"/>
                </a:solidFill>
              </a:rPr>
              <a:t>40.000€</a:t>
            </a:r>
          </a:p>
        </p:txBody>
      </p:sp>
    </p:spTree>
    <p:extLst>
      <p:ext uri="{BB962C8B-B14F-4D97-AF65-F5344CB8AC3E}">
        <p14:creationId xmlns:p14="http://schemas.microsoft.com/office/powerpoint/2010/main" val="9228822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285</Words>
  <Application>Microsoft Office PowerPoint</Application>
  <PresentationFormat>Προβολή στην οθόνη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4" baseType="lpstr">
      <vt:lpstr>Arial</vt:lpstr>
      <vt:lpstr>Calibri</vt:lpstr>
      <vt:lpstr>Θέμα του Office</vt:lpstr>
      <vt:lpstr>PROMO SOLUTION-ΜΕΛΕΤΗ-ΠΡΟΒΟΛΗ ΚΑΙ ΠΡΟΩΘΗΣΗ ΠΡΟΙΟΝΤΩΝ ΚΑΙ ΕΠΙΧΕΙΡΗΣΕΩΝ. ΟΡΓΑΝΩΣΗ ΕΚΘΕΣΕΩΝ ΠΡΟΙΟΝΤΩΝ ΚΑΙ ΕΚΔΗΛΩΣΕΩΝ ΕΠΕ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ΚΩΝΣΤΑΝΤΑΚΟΥ ΕΛΙΣΣΑΒΕΤ - MON.B1</dc:creator>
  <cp:lastModifiedBy> </cp:lastModifiedBy>
  <cp:revision>15</cp:revision>
  <dcterms:created xsi:type="dcterms:W3CDTF">2021-05-19T11:41:06Z</dcterms:created>
  <dcterms:modified xsi:type="dcterms:W3CDTF">2021-05-25T09:13:45Z</dcterms:modified>
</cp:coreProperties>
</file>